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1237181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1237181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b9d63b536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b9d63b536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b9d63b536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b9d63b536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ba737f8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ba737f8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ba737f87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aba737f87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ba737f87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ba737f8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ba737f87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ba737f87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ba737f87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ba737f87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b9d63b536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b9d63b53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b9d63b536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b9d63b536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b9d63b536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b9d63b536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b9d63b536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b9d63b536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b9d63b536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ab9d63b53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b9d63b536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b9d63b536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b9d63b53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b9d63b53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b9d63b536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b9d63b536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Relationship Id="rId6" Type="http://schemas.openxmlformats.org/officeDocument/2006/relationships/image" Target="../media/image51.png"/><Relationship Id="rId7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11" Type="http://schemas.openxmlformats.org/officeDocument/2006/relationships/image" Target="../media/image41.png"/><Relationship Id="rId10" Type="http://schemas.openxmlformats.org/officeDocument/2006/relationships/image" Target="../media/image58.pn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24.pn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11" Type="http://schemas.openxmlformats.org/officeDocument/2006/relationships/image" Target="../media/image36.png"/><Relationship Id="rId10" Type="http://schemas.openxmlformats.org/officeDocument/2006/relationships/image" Target="../media/image45.png"/><Relationship Id="rId12" Type="http://schemas.openxmlformats.org/officeDocument/2006/relationships/image" Target="../media/image57.png"/><Relationship Id="rId9" Type="http://schemas.openxmlformats.org/officeDocument/2006/relationships/image" Target="../media/image27.png"/><Relationship Id="rId5" Type="http://schemas.openxmlformats.org/officeDocument/2006/relationships/image" Target="../media/image15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24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Cosmic Inflation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Koushik Dutta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292450" y="3557150"/>
            <a:ext cx="455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Raj Gaurav Tripathi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(22MS215)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Needed?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Period of Accelerated Expansion!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INFLATION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 period of accelerated expansion.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630700" y="2814888"/>
            <a:ext cx="741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Miracle of Physics #1: Gravity can be repulsive!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683375" y="3322800"/>
            <a:ext cx="789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Miracle of Physics #2: Energy of Gravitational field is negative!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57" name="Google Shape;157;p23" title="Screenshot 2025-12-01 at 2.46.3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75" y="3917975"/>
            <a:ext cx="6796224" cy="11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 title="Screenshot 2025-12-01 at 4.07.23 AM.png"/>
          <p:cNvPicPr preferRelativeResize="0"/>
          <p:nvPr/>
        </p:nvPicPr>
        <p:blipFill rotWithShape="1">
          <a:blip r:embed="rId4">
            <a:alphaModFix/>
          </a:blip>
          <a:srcRect b="34768" l="0" r="1341" t="0"/>
          <a:stretch/>
        </p:blipFill>
        <p:spPr>
          <a:xfrm>
            <a:off x="57575" y="1714075"/>
            <a:ext cx="9021474" cy="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</a:t>
            </a:r>
            <a:r>
              <a:rPr lang="en"/>
              <a:t> Field Dynamics of Inflation</a:t>
            </a:r>
            <a:endParaRPr/>
          </a:p>
        </p:txBody>
      </p:sp>
      <p:pic>
        <p:nvPicPr>
          <p:cNvPr id="164" name="Google Shape;164;p24" title="Screenshot 2025-12-01 at 2.53.4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25" y="1826387"/>
            <a:ext cx="5987749" cy="90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129900" y="1200150"/>
            <a:ext cx="818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dynamics of a scalar field (minimally) coupled to gravity is governed by the action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6" name="Google Shape;166;p24" title="Screenshot 2025-12-01 at 2.55.10 AM.png"/>
          <p:cNvPicPr preferRelativeResize="0"/>
          <p:nvPr/>
        </p:nvPicPr>
        <p:blipFill rotWithShape="1">
          <a:blip r:embed="rId4">
            <a:alphaModFix/>
          </a:blip>
          <a:srcRect b="0" l="0" r="61028" t="0"/>
          <a:stretch/>
        </p:blipFill>
        <p:spPr>
          <a:xfrm>
            <a:off x="3289523" y="3796325"/>
            <a:ext cx="2564948" cy="8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 title="Screenshot 2025-12-01 at 3.08.35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1138" y="2688315"/>
            <a:ext cx="4921725" cy="96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0" y="4580625"/>
            <a:ext cx="955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Friedmann-</a:t>
            </a:r>
            <a:r>
              <a:rPr lang="en" sz="1700">
                <a:solidFill>
                  <a:schemeClr val="dk2"/>
                </a:solidFill>
              </a:rPr>
              <a:t>Klein</a:t>
            </a:r>
            <a:r>
              <a:rPr lang="en" sz="1700">
                <a:solidFill>
                  <a:schemeClr val="dk2"/>
                </a:solidFill>
              </a:rPr>
              <a:t>-Gordon equation for homogeneous scalar field in an expanding universe.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 title="Screenshot 2025-12-01 at 3.15.4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50" y="627974"/>
            <a:ext cx="6974901" cy="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 title="Screenshot 2025-12-01 at 3.16.3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00" y="1989162"/>
            <a:ext cx="2692099" cy="14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 title="Screenshot 2025-12-01 at 3.16.3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600" y="2168300"/>
            <a:ext cx="2967475" cy="123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5"/>
          <p:cNvGrpSpPr/>
          <p:nvPr/>
        </p:nvGrpSpPr>
        <p:grpSpPr>
          <a:xfrm>
            <a:off x="152400" y="3479050"/>
            <a:ext cx="8839204" cy="578350"/>
            <a:chOff x="152400" y="3778425"/>
            <a:chExt cx="8839204" cy="578350"/>
          </a:xfrm>
        </p:grpSpPr>
        <p:pic>
          <p:nvPicPr>
            <p:cNvPr id="177" name="Google Shape;177;p25" title="Screenshot 2025-12-01 at 3.17.56 AM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3778425"/>
              <a:ext cx="8839204" cy="578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25" title="Screenshot 2025-12-01 at 3.18.12 AM.png"/>
            <p:cNvPicPr preferRelativeResize="0"/>
            <p:nvPr/>
          </p:nvPicPr>
          <p:blipFill rotWithShape="1">
            <a:blip r:embed="rId7">
              <a:alphaModFix/>
            </a:blip>
            <a:srcRect b="33083" l="0" r="18738" t="0"/>
            <a:stretch/>
          </p:blipFill>
          <p:spPr>
            <a:xfrm>
              <a:off x="6941775" y="4026500"/>
              <a:ext cx="2049826" cy="330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25"/>
          <p:cNvSpPr txBox="1"/>
          <p:nvPr/>
        </p:nvSpPr>
        <p:spPr>
          <a:xfrm>
            <a:off x="1093575" y="1371600"/>
            <a:ext cx="53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energy-momentum tensor for the scalar field.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0" name="Google Shape;180;p25" title="Screenshot 2025-12-01 at 2.55.10 AM.png"/>
          <p:cNvPicPr preferRelativeResize="0"/>
          <p:nvPr/>
        </p:nvPicPr>
        <p:blipFill rotWithShape="1">
          <a:blip r:embed="rId8">
            <a:alphaModFix/>
          </a:blip>
          <a:srcRect b="0" l="56430" r="0" t="0"/>
          <a:stretch/>
        </p:blipFill>
        <p:spPr>
          <a:xfrm>
            <a:off x="2594901" y="4261300"/>
            <a:ext cx="2867601" cy="83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</a:t>
            </a:r>
            <a:r>
              <a:rPr lang="en"/>
              <a:t> Roll Inflation</a:t>
            </a:r>
            <a:endParaRPr/>
          </a:p>
        </p:txBody>
      </p:sp>
      <p:pic>
        <p:nvPicPr>
          <p:cNvPr id="186" name="Google Shape;186;p26" title="Screenshot 2025-12-01 at 3.38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0" y="1017725"/>
            <a:ext cx="4260300" cy="94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 title="Screenshot 2025-12-01 at 3.38.4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00" y="2024974"/>
            <a:ext cx="2822173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 title="Screenshot 2025-12-01 at 3.39.1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00" y="3046352"/>
            <a:ext cx="5563576" cy="4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 title="Screenshot 2025-12-01 at 3.46.16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1200" y="2082176"/>
            <a:ext cx="2519950" cy="84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6"/>
          <p:cNvGrpSpPr/>
          <p:nvPr/>
        </p:nvGrpSpPr>
        <p:grpSpPr>
          <a:xfrm>
            <a:off x="152400" y="3590925"/>
            <a:ext cx="6663125" cy="453625"/>
            <a:chOff x="74475" y="2724150"/>
            <a:chExt cx="6663125" cy="453625"/>
          </a:xfrm>
        </p:grpSpPr>
        <p:pic>
          <p:nvPicPr>
            <p:cNvPr id="191" name="Google Shape;191;p26" title="Screenshot 2025-12-01 at 3.39.46 AM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475" y="2724150"/>
              <a:ext cx="5409535" cy="45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6" title="Screenshot 2025-12-01 at 3.39.56 AM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84000" y="2779475"/>
              <a:ext cx="1253600" cy="342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26" title="Screenshot 2025-12-01 at 3.40.04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1700" y="4135500"/>
            <a:ext cx="1847850" cy="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 title="Screenshot 2025-12-01 at 3.40.30 A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826" y="4135500"/>
            <a:ext cx="3206000" cy="6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 title="Screenshot 2025-12-01 at 9.26.49 A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62430" y="2147888"/>
            <a:ext cx="2569869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7" title="Screenshot 2025-12-01 at 3.50.42 AM.png"/>
          <p:cNvPicPr preferRelativeResize="0"/>
          <p:nvPr/>
        </p:nvPicPr>
        <p:blipFill rotWithShape="1">
          <a:blip r:embed="rId3">
            <a:alphaModFix/>
          </a:blip>
          <a:srcRect b="4232" l="0" r="0" t="0"/>
          <a:stretch/>
        </p:blipFill>
        <p:spPr>
          <a:xfrm>
            <a:off x="2792525" y="-96250"/>
            <a:ext cx="6168025" cy="42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 title="Screenshot 2025-12-01 at 3.40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29900"/>
            <a:ext cx="3001975" cy="61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2" name="Google Shape;202;p27" title="Screenshot 2025-12-01 at 3.41.1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235" y="2221675"/>
            <a:ext cx="2377139" cy="848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3" name="Google Shape;203;p27" title="Screenshot 2025-12-01 at 3.41.26 AM.png"/>
          <p:cNvPicPr preferRelativeResize="0"/>
          <p:nvPr/>
        </p:nvPicPr>
        <p:blipFill rotWithShape="1">
          <a:blip r:embed="rId6">
            <a:alphaModFix/>
          </a:blip>
          <a:srcRect b="0" l="8850" r="0" t="0"/>
          <a:stretch/>
        </p:blipFill>
        <p:spPr>
          <a:xfrm>
            <a:off x="574600" y="4641250"/>
            <a:ext cx="5114425" cy="4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 title="Screenshot 2025-12-01 at 3.41.32 AM.png"/>
          <p:cNvPicPr preferRelativeResize="0"/>
          <p:nvPr/>
        </p:nvPicPr>
        <p:blipFill rotWithShape="1">
          <a:blip r:embed="rId7">
            <a:alphaModFix/>
          </a:blip>
          <a:srcRect b="20830" l="13903" r="5353" t="19959"/>
          <a:stretch/>
        </p:blipFill>
        <p:spPr>
          <a:xfrm>
            <a:off x="5651950" y="4532688"/>
            <a:ext cx="1629825" cy="5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</a:t>
            </a:r>
            <a:r>
              <a:rPr lang="en"/>
              <a:t>expansion we need?</a:t>
            </a:r>
            <a:endParaRPr/>
          </a:p>
        </p:txBody>
      </p:sp>
      <p:grpSp>
        <p:nvGrpSpPr>
          <p:cNvPr id="210" name="Google Shape;210;p28"/>
          <p:cNvGrpSpPr/>
          <p:nvPr/>
        </p:nvGrpSpPr>
        <p:grpSpPr>
          <a:xfrm>
            <a:off x="311700" y="1134525"/>
            <a:ext cx="8182876" cy="936300"/>
            <a:chOff x="311700" y="1134525"/>
            <a:chExt cx="8182876" cy="936300"/>
          </a:xfrm>
        </p:grpSpPr>
        <p:pic>
          <p:nvPicPr>
            <p:cNvPr id="211" name="Google Shape;211;p28" title="Screenshot 2025-12-01 at 3.41.52 A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34525"/>
              <a:ext cx="2796025" cy="79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8" title="Screenshot 2025-12-01 at 3.41.59 AM.png"/>
            <p:cNvPicPr preferRelativeResize="0"/>
            <p:nvPr/>
          </p:nvPicPr>
          <p:blipFill rotWithShape="1">
            <a:blip r:embed="rId4">
              <a:alphaModFix/>
            </a:blip>
            <a:srcRect b="0" l="0" r="0" t="13239"/>
            <a:stretch/>
          </p:blipFill>
          <p:spPr>
            <a:xfrm>
              <a:off x="2869175" y="1134525"/>
              <a:ext cx="5625401" cy="936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Google Shape;213;p28" title="Screenshot 2025-12-01 at 3.42.2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223225"/>
            <a:ext cx="4419601" cy="1168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 title="Screenshot 2025-12-01 at 3.42.39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544525"/>
            <a:ext cx="3120725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565300" y="4383325"/>
            <a:ext cx="809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Eventually, the inflationary energy density is converted into standard model degrees of freedom and the hot Big Bang commences.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6" name="Google Shape;216;p28" title="Screenshot 2025-12-01 at 10.05.49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7375" y="3681262"/>
            <a:ext cx="2890399" cy="4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5750" r="-5750" t="0"/>
          <a:stretch/>
        </p:blipFill>
        <p:spPr>
          <a:xfrm>
            <a:off x="481675" y="988275"/>
            <a:ext cx="10844400" cy="338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/>
        </p:nvSpPr>
        <p:spPr>
          <a:xfrm>
            <a:off x="3327100" y="4485500"/>
            <a:ext cx="176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THANK YOU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 of Universe</a:t>
            </a:r>
            <a:endParaRPr/>
          </a:p>
        </p:txBody>
      </p:sp>
      <p:pic>
        <p:nvPicPr>
          <p:cNvPr id="62" name="Google Shape;62;p14" title="Screenshot 2025-11-30 at 10.05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2640150" cy="9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 title="Screenshot 2025-11-30 at 10.05.5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775" y="1172612"/>
            <a:ext cx="4419599" cy="68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Screenshot 2025-11-30 at 10.06.0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872175"/>
            <a:ext cx="3631550" cy="6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Screenshot 2025-11-30 at 10.06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71750"/>
            <a:ext cx="4716601" cy="926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 title="Screenshot 2025-11-30 at 10.07.59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568325"/>
            <a:ext cx="8839200" cy="455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Screenshot 2025-11-30 at 10.10.48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8950" y="4282800"/>
            <a:ext cx="5298125" cy="6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60321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Standard</a:t>
            </a:r>
            <a:r>
              <a:rPr lang="en"/>
              <a:t> Big Bang </a:t>
            </a:r>
            <a:endParaRPr/>
          </a:p>
        </p:txBody>
      </p:sp>
      <p:pic>
        <p:nvPicPr>
          <p:cNvPr id="73" name="Google Shape;73;p15" title="big-bang-optimized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74" y="2866950"/>
            <a:ext cx="3548150" cy="1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Screenshot 2025-11-30 at 11.01.01 PM.png"/>
          <p:cNvPicPr preferRelativeResize="0"/>
          <p:nvPr/>
        </p:nvPicPr>
        <p:blipFill rotWithShape="1">
          <a:blip r:embed="rId4">
            <a:alphaModFix/>
          </a:blip>
          <a:srcRect b="0" l="3260" r="0" t="0"/>
          <a:stretch/>
        </p:blipFill>
        <p:spPr>
          <a:xfrm>
            <a:off x="454625" y="1054100"/>
            <a:ext cx="5889099" cy="3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unname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0425" y="500825"/>
            <a:ext cx="2311875" cy="23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1592200"/>
            <a:ext cx="54123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Theory that the universe as we know it began 13.82 ± 0.05 billion years!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Initial state was a hot, dense, uniform soup of particles that filled space uniformly, and was expanding rapidly.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1725" y="3416375"/>
            <a:ext cx="7481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What it Describes: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How the early universe expanded and cooled.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How the light chemical elements formed.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How the matter congealed to form stars, 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galaxies, and clusters of galaxies..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0" y="3454925"/>
            <a:ext cx="5495700" cy="1569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889650" y="2182100"/>
            <a:ext cx="736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</a:rPr>
              <a:t>DOES BIG BANG EXPLAIN EVERYTHING?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64443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Cosmic Microwave </a:t>
            </a:r>
            <a:r>
              <a:rPr lang="en"/>
              <a:t>Background</a:t>
            </a:r>
            <a:r>
              <a:rPr lang="en"/>
              <a:t> Radiation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5701925" y="3763250"/>
            <a:ext cx="552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Faint background.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0" name="Google Shape;90;p17" title="WMAP_20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150" y="1170125"/>
            <a:ext cx="4881449" cy="24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-129875" y="1821929"/>
            <a:ext cx="4507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CMB was released during decoupling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Variations of only about 1 part in 100,000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92" name="Google Shape;92;p17"/>
          <p:cNvGrpSpPr/>
          <p:nvPr/>
        </p:nvGrpSpPr>
        <p:grpSpPr>
          <a:xfrm>
            <a:off x="220900" y="3364138"/>
            <a:ext cx="4623845" cy="1054299"/>
            <a:chOff x="0" y="2701650"/>
            <a:chExt cx="4455000" cy="1015800"/>
          </a:xfrm>
        </p:grpSpPr>
        <p:sp>
          <p:nvSpPr>
            <p:cNvPr id="93" name="Google Shape;93;p17"/>
            <p:cNvSpPr txBox="1"/>
            <p:nvPr/>
          </p:nvSpPr>
          <p:spPr>
            <a:xfrm>
              <a:off x="0" y="2701650"/>
              <a:ext cx="4455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75">
                  <a:solidFill>
                    <a:schemeClr val="dk1"/>
                  </a:solidFill>
                </a:rPr>
                <a:t>It feels good that our universe is flat.. </a:t>
              </a:r>
              <a:endParaRPr sz="2075"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1532675" y="3194250"/>
              <a:ext cx="119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900" lIns="94900" spcFirstLastPara="1" rIns="94900" wrap="square" tIns="949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83">
                  <a:solidFill>
                    <a:schemeClr val="dk1"/>
                  </a:solidFill>
                </a:rPr>
                <a:t>Isn’t it?</a:t>
              </a:r>
              <a:endParaRPr sz="2283">
                <a:solidFill>
                  <a:schemeClr val="dk1"/>
                </a:solidFill>
              </a:endParaRPr>
            </a:p>
          </p:txBody>
        </p:sp>
      </p:grpSp>
      <p:sp>
        <p:nvSpPr>
          <p:cNvPr id="95" name="Google Shape;95;p17"/>
          <p:cNvSpPr txBox="1"/>
          <p:nvPr/>
        </p:nvSpPr>
        <p:spPr>
          <a:xfrm>
            <a:off x="1790700" y="4380825"/>
            <a:ext cx="112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CC0000"/>
                </a:solidFill>
              </a:rPr>
              <a:t>NO!</a:t>
            </a:r>
            <a:endParaRPr sz="3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 title="Horizon_problem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700" y="936350"/>
            <a:ext cx="3268224" cy="29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title="Screenshot 2025-12-01 at 12.52.3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4200" y="359725"/>
            <a:ext cx="2276475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title="Screenshot 2025-12-01 at 12.52.4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713" y="1583613"/>
            <a:ext cx="1847850" cy="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title="Screenshot 2025-12-01 at 12.53.10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513" y="2399000"/>
            <a:ext cx="4848226" cy="4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title="Screenshot 2025-12-01 at 12.53.35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600" y="3130800"/>
            <a:ext cx="1519675" cy="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 title="Screenshot 2025-12-01 at 12.53.55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2025" y="3043988"/>
            <a:ext cx="3554644" cy="10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title="Screenshot 2025-12-01 at 12.58.20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5748" y="4167250"/>
            <a:ext cx="4381663" cy="861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Screenshot 2025-12-01 at 1.23.0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975" y="235925"/>
            <a:ext cx="4195325" cy="12540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9" title="Screenshot 2025-12-01 at 1.25.0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0925"/>
            <a:ext cx="9144003" cy="50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 title="Screenshot 2025-12-01 at 1.25.30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393" y="1927862"/>
            <a:ext cx="3301432" cy="8933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9" title="Screenshot 2025-12-01 at 1.25.49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973572"/>
            <a:ext cx="8839200" cy="3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830263" y="4117400"/>
            <a:ext cx="4883700" cy="600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Problem 1</a:t>
            </a:r>
            <a:r>
              <a:rPr b="1" lang="en" sz="2700">
                <a:solidFill>
                  <a:schemeClr val="dk1"/>
                </a:solidFill>
              </a:rPr>
              <a:t>: Horizon Problem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36888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Flat Universe</a:t>
            </a:r>
            <a:endParaRPr/>
          </a:p>
        </p:txBody>
      </p:sp>
      <p:pic>
        <p:nvPicPr>
          <p:cNvPr id="121" name="Google Shape;121;p20" title="shape_of_univers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728352" cy="42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 title="Screenshot 2025-12-01 at 1.46.47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625" y="1118175"/>
            <a:ext cx="3159700" cy="9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20800" y="1331938"/>
            <a:ext cx="10260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Plank: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24" name="Google Shape;124;p20"/>
          <p:cNvGrpSpPr/>
          <p:nvPr/>
        </p:nvGrpSpPr>
        <p:grpSpPr>
          <a:xfrm>
            <a:off x="0" y="2701650"/>
            <a:ext cx="4455000" cy="1015800"/>
            <a:chOff x="0" y="2701650"/>
            <a:chExt cx="4455000" cy="1015800"/>
          </a:xfrm>
        </p:grpSpPr>
        <p:sp>
          <p:nvSpPr>
            <p:cNvPr id="125" name="Google Shape;125;p20"/>
            <p:cNvSpPr txBox="1"/>
            <p:nvPr/>
          </p:nvSpPr>
          <p:spPr>
            <a:xfrm>
              <a:off x="0" y="2701650"/>
              <a:ext cx="4455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</a:rPr>
                <a:t>It feels good that our universe is flat.. </a:t>
              </a:r>
              <a:endParaRPr sz="2000">
                <a:solidFill>
                  <a:schemeClr val="dk1"/>
                </a:solidFill>
              </a:endParaRPr>
            </a:p>
          </p:txBody>
        </p:sp>
        <p:sp>
          <p:nvSpPr>
            <p:cNvPr id="126" name="Google Shape;126;p20"/>
            <p:cNvSpPr txBox="1"/>
            <p:nvPr/>
          </p:nvSpPr>
          <p:spPr>
            <a:xfrm>
              <a:off x="1532675" y="3194250"/>
              <a:ext cx="119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</a:rPr>
                <a:t>Isn’t it?</a:t>
              </a:r>
              <a:endParaRPr sz="2200">
                <a:solidFill>
                  <a:schemeClr val="dk1"/>
                </a:solidFill>
              </a:endParaRPr>
            </a:p>
          </p:txBody>
        </p:sp>
      </p:grpSp>
      <p:sp>
        <p:nvSpPr>
          <p:cNvPr id="127" name="Google Shape;127;p20"/>
          <p:cNvSpPr txBox="1"/>
          <p:nvPr/>
        </p:nvSpPr>
        <p:spPr>
          <a:xfrm>
            <a:off x="1569875" y="3974700"/>
            <a:ext cx="112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CC0000"/>
                </a:solidFill>
              </a:rPr>
              <a:t>NO!</a:t>
            </a:r>
            <a:endParaRPr sz="35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 title="Screenshot 2025-12-01 at 2.02.2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13" y="79150"/>
            <a:ext cx="2679425" cy="9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 title="Screenshot 2025-12-01 at 2.02.35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75" y="1803663"/>
            <a:ext cx="2963509" cy="11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 title="Screenshot 2025-12-01 at 2.02.5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875" y="1017775"/>
            <a:ext cx="1747133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Screenshot 2025-12-01 at 2.03.13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5875" y="1105025"/>
            <a:ext cx="2176124" cy="4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 title="Screenshot 2025-12-01 at 2.19.15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048800"/>
            <a:ext cx="3758982" cy="4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Screenshot 2025-12-01 at 2.19.21 A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4631" y="3048800"/>
            <a:ext cx="1453545" cy="42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1" title="Screenshot 2025-12-01 at 2.19.27 A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273" y="3578250"/>
            <a:ext cx="3135921" cy="4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 title="Screenshot 2025-12-01 at 2.19.36 A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05750" y="3578250"/>
            <a:ext cx="1431300" cy="42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1" title="Screenshot 2025-12-01 at 2.20.15 A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400" y="4153400"/>
            <a:ext cx="8839201" cy="40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 title="Screenshot 2025-12-01 at 2.28.04 A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00575" y="152400"/>
            <a:ext cx="3491025" cy="326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2509725" y="4586775"/>
            <a:ext cx="4572900" cy="83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Problem 2: Flatness Problem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